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Lato" panose="020B0604020202020204" charset="-94"/>
      <p:regular r:id="rId5"/>
      <p:bold r:id="rId6"/>
      <p:italic r:id="rId7"/>
      <p:boldItalic r:id="rId8"/>
    </p:embeddedFont>
    <p:embeddedFont>
      <p:font typeface="Calibri" panose="020F0502020204030204" pitchFamily="34" charset="0"/>
      <p:regular r:id="rId9"/>
      <p:bold r:id="rId10"/>
      <p:italic r:id="rId11"/>
      <p:boldItalic r:id="rId12"/>
    </p:embeddedFont>
    <p:embeddedFont>
      <p:font typeface="PT Sans Narrow" panose="020B0604020202020204" charset="-94"/>
      <p:regular r:id="rId13"/>
      <p:bold r:id="rId14"/>
    </p:embeddedFont>
    <p:embeddedFont>
      <p:font typeface="Google Sans SemiBold" panose="020B0604020202020204" charset="0"/>
      <p:regular r:id="rId15"/>
      <p:bold r:id="rId16"/>
      <p:italic r:id="rId17"/>
      <p:boldItalic r:id="rId18"/>
    </p:embeddedFont>
    <p:embeddedFont>
      <p:font typeface="Google Sans" panose="020B0604020202020204" charset="0"/>
      <p:regular r:id="rId19"/>
      <p:bold r:id="rId20"/>
      <p:italic r:id="rId21"/>
      <p:boldItalic r:id="rId22"/>
    </p:embeddedFont>
    <p:embeddedFont>
      <p:font typeface="Roboto" panose="020B0604020202020204" charset="0"/>
      <p:regular r:id="rId23"/>
      <p:bold r:id="rId24"/>
      <p:italic r:id="rId25"/>
      <p:boldItalic r:id="rId26"/>
    </p:embeddedFont>
    <p:embeddedFont>
      <p:font typeface="Work Sans" panose="020B0604020202020204" charset="-94"/>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3" d="100"/>
          <a:sy n="53" d="100"/>
        </p:scale>
        <p:origin x="782" y="1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bf252cab88_2_19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bf252cab88_2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358" name="Google Shape;358;p12"/>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9" name="Google Shape;179;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4" name="Google Shape;20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2" name="Google Shape;22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29" name="Google Shape;22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245" name="Google Shape;245;p9"/>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0" name="Google Shape;260;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1" name="Google Shape;261;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5" name="Google Shape;295;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6" name="Google Shape;296;p11"/>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297" name="Google Shape;297;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98" name="Google Shape;298;p11"/>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331" name="Google Shape;331;p11"/>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6"/>
        <p:cNvGrpSpPr/>
        <p:nvPr/>
      </p:nvGrpSpPr>
      <p:grpSpPr>
        <a:xfrm>
          <a:off x="0" y="0"/>
          <a:ext cx="0" cy="0"/>
          <a:chOff x="0" y="0"/>
          <a:chExt cx="0" cy="0"/>
        </a:xfrm>
      </p:grpSpPr>
      <p:sp>
        <p:nvSpPr>
          <p:cNvPr id="187" name="Google Shape;187;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88" name="Google Shape;188;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89" name="Google Shape;189;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lvl="0" algn="ctr"/>
            <a:r>
              <a:rPr lang="tr-TR" sz="2100" b="1" dirty="0" err="1">
                <a:latin typeface="Google Sans"/>
                <a:ea typeface="Google Sans"/>
                <a:cs typeface="Google Sans"/>
                <a:sym typeface="Google Sans"/>
              </a:rPr>
              <a:t>TikTok</a:t>
            </a:r>
            <a:r>
              <a:rPr lang="tr-TR" sz="2100" b="1" dirty="0">
                <a:latin typeface="Google Sans"/>
                <a:ea typeface="Google Sans"/>
                <a:cs typeface="Google Sans"/>
                <a:sym typeface="Google Sans"/>
              </a:rPr>
              <a:t> İddia Sınıflandırma Projesi</a:t>
            </a:r>
            <a:endParaRPr sz="2100" b="1" dirty="0">
              <a:latin typeface="Google Sans"/>
              <a:ea typeface="Google Sans"/>
              <a:cs typeface="Google Sans"/>
              <a:sym typeface="Google Sans"/>
            </a:endParaRPr>
          </a:p>
        </p:txBody>
      </p:sp>
      <p:sp>
        <p:nvSpPr>
          <p:cNvPr id="371" name="Google Shape;371;p15"/>
          <p:cNvSpPr txBox="1"/>
          <p:nvPr/>
        </p:nvSpPr>
        <p:spPr>
          <a:xfrm>
            <a:off x="1763100" y="470700"/>
            <a:ext cx="4246200" cy="550890"/>
          </a:xfrm>
          <a:prstGeom prst="rect">
            <a:avLst/>
          </a:prstGeom>
          <a:noFill/>
          <a:ln>
            <a:noFill/>
          </a:ln>
        </p:spPr>
        <p:txBody>
          <a:bodyPr spcFirstLastPara="1" wrap="square" lIns="91425" tIns="91425" rIns="91425" bIns="91425" anchor="t" anchorCtr="0">
            <a:spAutoFit/>
          </a:bodyPr>
          <a:lstStyle/>
          <a:p>
            <a:pPr lvl="0" algn="ctr">
              <a:lnSpc>
                <a:spcPct val="115000"/>
              </a:lnSpc>
              <a:spcAft>
                <a:spcPts val="1200"/>
              </a:spcAft>
            </a:pPr>
            <a:r>
              <a:rPr lang="it-IT" sz="1200" dirty="0">
                <a:latin typeface="PT Sans Narrow"/>
                <a:ea typeface="PT Sans Narrow"/>
                <a:cs typeface="PT Sans Narrow"/>
                <a:sym typeface="PT Sans Narrow"/>
              </a:rPr>
              <a:t>Keşifsel Veri Analizi (EDA) - Yönetici Özeti</a:t>
            </a:r>
            <a:endParaRPr sz="1200" dirty="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538853"/>
          </a:xfrm>
          <a:prstGeom prst="rect">
            <a:avLst/>
          </a:prstGeom>
          <a:noFill/>
          <a:ln>
            <a:noFill/>
          </a:ln>
        </p:spPr>
        <p:txBody>
          <a:bodyPr spcFirstLastPara="1" wrap="square" lIns="91425" tIns="91425" rIns="91425" bIns="91425" anchor="t" anchorCtr="0">
            <a:spAutoFit/>
          </a:bodyPr>
          <a:lstStyle/>
          <a:p>
            <a:pPr lvl="0"/>
            <a:r>
              <a:rPr lang="tr-TR" sz="1100" dirty="0" err="1">
                <a:solidFill>
                  <a:schemeClr val="dk1"/>
                </a:solidFill>
                <a:latin typeface="Google Sans"/>
                <a:ea typeface="Google Sans"/>
                <a:cs typeface="Google Sans"/>
                <a:sym typeface="Google Sans"/>
              </a:rPr>
              <a:t>TikTok</a:t>
            </a:r>
            <a:r>
              <a:rPr lang="tr-TR" sz="1100" dirty="0">
                <a:solidFill>
                  <a:schemeClr val="dk1"/>
                </a:solidFill>
                <a:latin typeface="Google Sans"/>
                <a:ea typeface="Google Sans"/>
                <a:cs typeface="Google Sans"/>
                <a:sym typeface="Google Sans"/>
              </a:rPr>
              <a:t> veri ekibi, kullanıcı gönderimleri için iddiaların sınıflandırılmasına yardımcı olmak üzere bir makine öğrenimi modeli geliştirmeyi amaçlamaktadır. Projenin bu bölümünde, herhangi bir model oluşturmadan önce verilerin analiz edilmesi, keşfedilmesi, temizlenmesi ve yapılandırılması gerekir.</a:t>
            </a:r>
            <a:endParaRPr sz="1100" dirty="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1846629"/>
          </a:xfrm>
          <a:prstGeom prst="rect">
            <a:avLst/>
          </a:prstGeom>
          <a:noFill/>
          <a:ln>
            <a:noFill/>
          </a:ln>
        </p:spPr>
        <p:txBody>
          <a:bodyPr spcFirstLastPara="1" wrap="square" lIns="91425" tIns="91425" rIns="91425" bIns="91425" anchor="t" anchorCtr="0">
            <a:spAutoFit/>
          </a:bodyPr>
          <a:lstStyle/>
          <a:p>
            <a:pPr lvl="0">
              <a:buSzPts val="1100"/>
            </a:pPr>
            <a:r>
              <a:rPr lang="tr-TR" sz="1200" dirty="0" err="1">
                <a:solidFill>
                  <a:schemeClr val="dk1"/>
                </a:solidFill>
                <a:latin typeface="Google Sans"/>
                <a:ea typeface="Google Sans"/>
                <a:cs typeface="Google Sans"/>
                <a:sym typeface="Google Sans"/>
              </a:rPr>
              <a:t>TikTok</a:t>
            </a:r>
            <a:r>
              <a:rPr lang="tr-TR" sz="1200" dirty="0">
                <a:solidFill>
                  <a:schemeClr val="dk1"/>
                </a:solidFill>
                <a:latin typeface="Google Sans"/>
                <a:ea typeface="Google Sans"/>
                <a:cs typeface="Google Sans"/>
                <a:sym typeface="Google Sans"/>
              </a:rPr>
              <a:t> veri ekibi bu aşamada </a:t>
            </a:r>
            <a:r>
              <a:rPr lang="tr-TR" sz="1200" dirty="0" err="1">
                <a:solidFill>
                  <a:schemeClr val="dk1"/>
                </a:solidFill>
                <a:latin typeface="Google Sans"/>
                <a:ea typeface="Google Sans"/>
                <a:cs typeface="Google Sans"/>
                <a:sym typeface="Google Sans"/>
              </a:rPr>
              <a:t>keşifsel</a:t>
            </a:r>
            <a:r>
              <a:rPr lang="tr-TR" sz="1200" dirty="0">
                <a:solidFill>
                  <a:schemeClr val="dk1"/>
                </a:solidFill>
                <a:latin typeface="Google Sans"/>
                <a:ea typeface="Google Sans"/>
                <a:cs typeface="Google Sans"/>
                <a:sym typeface="Google Sans"/>
              </a:rPr>
              <a:t> veri analizi gerçekleştirdi. </a:t>
            </a:r>
            <a:r>
              <a:rPr lang="tr-TR" sz="1200" dirty="0" err="1">
                <a:solidFill>
                  <a:schemeClr val="dk1"/>
                </a:solidFill>
                <a:latin typeface="Google Sans"/>
                <a:ea typeface="Google Sans"/>
                <a:cs typeface="Google Sans"/>
                <a:sym typeface="Google Sans"/>
              </a:rPr>
              <a:t>Keşifsel</a:t>
            </a:r>
            <a:r>
              <a:rPr lang="tr-TR" sz="1200" dirty="0">
                <a:solidFill>
                  <a:schemeClr val="dk1"/>
                </a:solidFill>
                <a:latin typeface="Google Sans"/>
                <a:ea typeface="Google Sans"/>
                <a:cs typeface="Google Sans"/>
                <a:sym typeface="Google Sans"/>
              </a:rPr>
              <a:t> veri analizinin amacı, videoların </a:t>
            </a:r>
            <a:r>
              <a:rPr lang="tr-TR" sz="1200" dirty="0" err="1">
                <a:solidFill>
                  <a:schemeClr val="dk1"/>
                </a:solidFill>
                <a:latin typeface="Google Sans"/>
                <a:ea typeface="Google Sans"/>
                <a:cs typeface="Google Sans"/>
                <a:sym typeface="Google Sans"/>
              </a:rPr>
              <a:t>TikTok</a:t>
            </a:r>
            <a:r>
              <a:rPr lang="tr-TR" sz="1200" dirty="0">
                <a:solidFill>
                  <a:schemeClr val="dk1"/>
                </a:solidFill>
                <a:latin typeface="Google Sans"/>
                <a:ea typeface="Google Sans"/>
                <a:cs typeface="Google Sans"/>
                <a:sym typeface="Google Sans"/>
              </a:rPr>
              <a:t> kullanıcıları üzerindeki etkisini anlamaktı. Bunu yapmak için </a:t>
            </a:r>
            <a:r>
              <a:rPr lang="tr-TR" sz="1200" dirty="0" err="1">
                <a:solidFill>
                  <a:schemeClr val="dk1"/>
                </a:solidFill>
                <a:latin typeface="Google Sans"/>
                <a:ea typeface="Google Sans"/>
                <a:cs typeface="Google Sans"/>
                <a:sym typeface="Google Sans"/>
              </a:rPr>
              <a:t>TikTok</a:t>
            </a:r>
            <a:r>
              <a:rPr lang="tr-TR" sz="1200" dirty="0">
                <a:solidFill>
                  <a:schemeClr val="dk1"/>
                </a:solidFill>
                <a:latin typeface="Google Sans"/>
                <a:ea typeface="Google Sans"/>
                <a:cs typeface="Google Sans"/>
                <a:sym typeface="Google Sans"/>
              </a:rPr>
              <a:t> veri ekibi, kullanıcı etkileşimini gösterecek değişkenleri analiz etti: görüntüleme, beğenme ve yorum sayısı.</a:t>
            </a:r>
            <a:endParaRPr sz="1200" dirty="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297"/>
          </a:xfrm>
          <a:prstGeom prst="rect">
            <a:avLst/>
          </a:prstGeom>
          <a:noFill/>
          <a:ln>
            <a:noFill/>
          </a:ln>
        </p:spPr>
        <p:txBody>
          <a:bodyPr spcFirstLastPara="1" wrap="square" lIns="91425" tIns="91425" rIns="91425" bIns="91425" anchor="t" anchorCtr="0">
            <a:spAutoFit/>
          </a:bodyPr>
          <a:lstStyle/>
          <a:p>
            <a:pPr lvl="0"/>
            <a:r>
              <a:rPr lang="tr-TR" sz="1200" dirty="0" err="1">
                <a:solidFill>
                  <a:schemeClr val="dk1"/>
                </a:solidFill>
                <a:latin typeface="Google Sans"/>
                <a:ea typeface="Google Sans"/>
                <a:cs typeface="Google Sans"/>
                <a:sym typeface="Google Sans"/>
              </a:rPr>
              <a:t>Keşifsel</a:t>
            </a:r>
            <a:r>
              <a:rPr lang="tr-TR" sz="1200" dirty="0">
                <a:solidFill>
                  <a:schemeClr val="dk1"/>
                </a:solidFill>
                <a:latin typeface="Google Sans"/>
                <a:ea typeface="Google Sans"/>
                <a:cs typeface="Google Sans"/>
                <a:sym typeface="Google Sans"/>
              </a:rPr>
              <a:t> veri analizinden elde edilen bulgulara göre, gelecekteki iddia sınıflandırma modelinin, model parametrelerine dahil ederek boş değerleri ve görüş videosu sayımlarındaki dengesizlikleri hesaba katması gerekecektir</a:t>
            </a:r>
            <a:r>
              <a:rPr lang="tr-TR" sz="1200" dirty="0" smtClean="0">
                <a:solidFill>
                  <a:schemeClr val="dk1"/>
                </a:solidFill>
                <a:latin typeface="Google Sans"/>
                <a:ea typeface="Google Sans"/>
                <a:cs typeface="Google Sans"/>
                <a:sym typeface="Google Sans"/>
              </a:rPr>
              <a:t>.</a:t>
            </a:r>
            <a:endParaRPr sz="1200" dirty="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spcFirstLastPara="1" wrap="square" lIns="91425" tIns="91425" rIns="91425" bIns="91425" anchor="t" anchorCtr="0">
            <a:spAutoFit/>
          </a:bodyPr>
          <a:lstStyle/>
          <a:p>
            <a:pPr lvl="0"/>
            <a:r>
              <a:rPr lang="tr-TR" sz="1200" dirty="0" err="1">
                <a:solidFill>
                  <a:schemeClr val="dk1"/>
                </a:solidFill>
                <a:latin typeface="Google Sans"/>
                <a:ea typeface="Google Sans"/>
                <a:cs typeface="Google Sans"/>
                <a:sym typeface="Google Sans"/>
              </a:rPr>
              <a:t>TikTok'un</a:t>
            </a:r>
            <a:r>
              <a:rPr lang="tr-TR" sz="1200" dirty="0">
                <a:solidFill>
                  <a:schemeClr val="dk1"/>
                </a:solidFill>
                <a:latin typeface="Google Sans"/>
                <a:ea typeface="Google Sans"/>
                <a:cs typeface="Google Sans"/>
                <a:sym typeface="Google Sans"/>
              </a:rPr>
              <a:t> veri ekibi tarafından yürütülen </a:t>
            </a:r>
            <a:r>
              <a:rPr lang="tr-TR" sz="1200" dirty="0" err="1">
                <a:solidFill>
                  <a:schemeClr val="dk1"/>
                </a:solidFill>
                <a:latin typeface="Google Sans"/>
                <a:ea typeface="Google Sans"/>
                <a:cs typeface="Google Sans"/>
                <a:sym typeface="Google Sans"/>
              </a:rPr>
              <a:t>keşifsel</a:t>
            </a:r>
            <a:r>
              <a:rPr lang="tr-TR" sz="1200" dirty="0">
                <a:solidFill>
                  <a:schemeClr val="dk1"/>
                </a:solidFill>
                <a:latin typeface="Google Sans"/>
                <a:ea typeface="Google Sans"/>
                <a:cs typeface="Google Sans"/>
                <a:sym typeface="Google Sans"/>
              </a:rPr>
              <a:t> veri analizi, eksik değerler, "iddialar" ile "görüşler" arasındaki denge ve veri değişkenlerinin genel dağılımı dahil olmak üzere sınıflandırma modeli için birçok hususu ortaya çıkardı. Bu analizden elde edilen iki temel </a:t>
            </a:r>
            <a:r>
              <a:rPr lang="tr-TR" sz="1200" dirty="0" err="1">
                <a:solidFill>
                  <a:schemeClr val="dk1"/>
                </a:solidFill>
                <a:latin typeface="Google Sans"/>
                <a:ea typeface="Google Sans"/>
                <a:cs typeface="Google Sans"/>
                <a:sym typeface="Google Sans"/>
              </a:rPr>
              <a:t>içgörü</a:t>
            </a:r>
            <a:r>
              <a:rPr lang="tr-TR" sz="1200" dirty="0">
                <a:solidFill>
                  <a:schemeClr val="dk1"/>
                </a:solidFill>
                <a:latin typeface="Google Sans"/>
                <a:ea typeface="Google Sans"/>
                <a:cs typeface="Google Sans"/>
                <a:sym typeface="Google Sans"/>
              </a:rPr>
              <a:t> şunlardı:</a:t>
            </a:r>
            <a:endParaRPr sz="1200" dirty="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spcFirstLastPara="1" wrap="square" lIns="91425" tIns="91425" rIns="91425" bIns="91425" anchor="t" anchorCtr="0">
            <a:noAutofit/>
          </a:bodyPr>
          <a:lstStyle/>
          <a:p>
            <a:pPr lvl="0">
              <a:lnSpc>
                <a:spcPct val="105000"/>
              </a:lnSpc>
            </a:pPr>
            <a:r>
              <a:rPr lang="tr-TR" sz="1200" dirty="0">
                <a:solidFill>
                  <a:schemeClr val="dk1"/>
                </a:solidFill>
                <a:latin typeface="Google Sans"/>
                <a:ea typeface="Google Sans"/>
                <a:cs typeface="Google Sans"/>
                <a:sym typeface="Google Sans"/>
              </a:rPr>
              <a:t>Bu projenin </a:t>
            </a:r>
            <a:r>
              <a:rPr lang="tr-TR" sz="1200" dirty="0" err="1">
                <a:solidFill>
                  <a:schemeClr val="dk1"/>
                </a:solidFill>
                <a:latin typeface="Google Sans"/>
                <a:ea typeface="Google Sans"/>
                <a:cs typeface="Google Sans"/>
                <a:sym typeface="Google Sans"/>
              </a:rPr>
              <a:t>keşifsel</a:t>
            </a:r>
            <a:r>
              <a:rPr lang="tr-TR" sz="1200" dirty="0">
                <a:solidFill>
                  <a:schemeClr val="dk1"/>
                </a:solidFill>
                <a:latin typeface="Google Sans"/>
                <a:ea typeface="Google Sans"/>
                <a:cs typeface="Google Sans"/>
                <a:sym typeface="Google Sans"/>
              </a:rPr>
              <a:t> veri analizinin temel bir bileşeni, verilerin görselleştirilmesini içerir. Aşağıdaki </a:t>
            </a:r>
            <a:r>
              <a:rPr lang="tr-TR" sz="1200" dirty="0" err="1">
                <a:solidFill>
                  <a:schemeClr val="dk1"/>
                </a:solidFill>
                <a:latin typeface="Google Sans"/>
                <a:ea typeface="Google Sans"/>
                <a:cs typeface="Google Sans"/>
                <a:sym typeface="Google Sans"/>
              </a:rPr>
              <a:t>histogramlarda</a:t>
            </a:r>
            <a:r>
              <a:rPr lang="tr-TR" sz="1200" dirty="0">
                <a:solidFill>
                  <a:schemeClr val="dk1"/>
                </a:solidFill>
                <a:latin typeface="Google Sans"/>
                <a:ea typeface="Google Sans"/>
                <a:cs typeface="Google Sans"/>
                <a:sym typeface="Google Sans"/>
              </a:rPr>
              <a:t> gösterildiği gibi, videoların büyük çoğunluğunun, bu veri setinde yer alan videolarla </a:t>
            </a:r>
            <a:r>
              <a:rPr lang="tr-TR" sz="1200" dirty="0" err="1">
                <a:solidFill>
                  <a:schemeClr val="dk1"/>
                </a:solidFill>
                <a:latin typeface="Google Sans"/>
                <a:ea typeface="Google Sans"/>
                <a:cs typeface="Google Sans"/>
                <a:sym typeface="Google Sans"/>
              </a:rPr>
              <a:t>TikTok</a:t>
            </a:r>
            <a:r>
              <a:rPr lang="tr-TR" sz="1200" dirty="0">
                <a:solidFill>
                  <a:schemeClr val="dk1"/>
                </a:solidFill>
                <a:latin typeface="Google Sans"/>
                <a:ea typeface="Google Sans"/>
                <a:cs typeface="Google Sans"/>
                <a:sym typeface="Google Sans"/>
              </a:rPr>
              <a:t> kullanıcılarının (video izleyicilerinin) etkileşimini gösteren üç değişkenin değer aralığının en altında gruplandığı açıktır.</a:t>
            </a:r>
            <a:endParaRPr sz="1200" dirty="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spcFirstLastPara="1" wrap="square" lIns="91425" tIns="91425" rIns="91425" bIns="91425" anchor="t" anchorCtr="0">
            <a:spAutoFit/>
          </a:bodyPr>
          <a:lstStyle/>
          <a:p>
            <a:pPr lvl="0"/>
            <a:r>
              <a:rPr lang="tr-TR" sz="1000" dirty="0">
                <a:solidFill>
                  <a:schemeClr val="dk1"/>
                </a:solidFill>
                <a:latin typeface="Google Sans"/>
                <a:ea typeface="Google Sans"/>
                <a:cs typeface="Google Sans"/>
                <a:sym typeface="Google Sans"/>
              </a:rPr>
              <a:t>Yine, videoların büyük çoğunluğu video yorum sayısı değerlerinin aralığının en altında gruplanmıştır. Çoğu videonun 100'den az yorumu vardır. Dağılım çok sağa eğimlidir.</a:t>
            </a:r>
            <a:endParaRPr sz="1000" dirty="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754022"/>
          </a:xfrm>
          <a:prstGeom prst="rect">
            <a:avLst/>
          </a:prstGeom>
          <a:noFill/>
          <a:ln>
            <a:noFill/>
          </a:ln>
        </p:spPr>
        <p:txBody>
          <a:bodyPr spcFirstLastPara="1" wrap="square" lIns="91425" tIns="91425" rIns="91425" bIns="91425" anchor="t" anchorCtr="0">
            <a:spAutoFit/>
          </a:bodyPr>
          <a:lstStyle/>
          <a:p>
            <a:pPr lvl="0" algn="r"/>
            <a:r>
              <a:rPr lang="tr-TR" sz="900" dirty="0">
                <a:solidFill>
                  <a:schemeClr val="dk1"/>
                </a:solidFill>
                <a:latin typeface="Google Sans"/>
                <a:ea typeface="Google Sans"/>
                <a:cs typeface="Google Sans"/>
                <a:sym typeface="Google Sans"/>
              </a:rPr>
              <a:t>Görüntülenme sayısına benzer şekilde, 100.000'den az beğeni alan video sayısı, 100.000'den fazla beğeni alan video sayısından çok daha fazladır</a:t>
            </a:r>
            <a:r>
              <a:rPr lang="tr-TR" sz="1000" dirty="0">
                <a:solidFill>
                  <a:schemeClr val="dk1"/>
                </a:solidFill>
                <a:latin typeface="Google Sans"/>
                <a:ea typeface="Google Sans"/>
                <a:cs typeface="Google Sans"/>
                <a:sym typeface="Google Sans"/>
              </a:rPr>
              <a:t>.</a:t>
            </a:r>
            <a:endParaRPr sz="1000" dirty="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261854"/>
          </a:xfrm>
          <a:prstGeom prst="rect">
            <a:avLst/>
          </a:prstGeom>
          <a:noFill/>
          <a:ln>
            <a:noFill/>
          </a:ln>
        </p:spPr>
        <p:txBody>
          <a:bodyPr spcFirstLastPara="1" wrap="square" lIns="91425" tIns="91425" rIns="91425" bIns="91425" anchor="t" anchorCtr="0">
            <a:spAutoFit/>
          </a:bodyPr>
          <a:lstStyle/>
          <a:p>
            <a:pPr lvl="0"/>
            <a:r>
              <a:rPr lang="tr-TR" sz="1000" dirty="0"/>
              <a:t>Görüntüleme sayısı değişkeni çok düzensiz bir dağılıma sahiptir, videoların yarısından fazlası 100.000'den az görüntüleme almaktadır. 100.000'den fazla görüntüleme alan görüntüleme sayılarının dağılımı tekdüzedir.</a:t>
            </a:r>
            <a:endParaRPr sz="1000" dirty="0"/>
          </a:p>
        </p:txBody>
      </p:sp>
      <p:sp>
        <p:nvSpPr>
          <p:cNvPr id="383" name="Google Shape;383;p15"/>
          <p:cNvSpPr txBox="1"/>
          <p:nvPr/>
        </p:nvSpPr>
        <p:spPr>
          <a:xfrm>
            <a:off x="4014400" y="8431050"/>
            <a:ext cx="3034200" cy="1200298"/>
          </a:xfrm>
          <a:prstGeom prst="rect">
            <a:avLst/>
          </a:prstGeom>
          <a:noFill/>
          <a:ln>
            <a:noFill/>
          </a:ln>
        </p:spPr>
        <p:txBody>
          <a:bodyPr spcFirstLastPara="1" wrap="square" lIns="91425" tIns="91425" rIns="91425" bIns="91425" anchor="t" anchorCtr="0">
            <a:spAutoFit/>
          </a:bodyPr>
          <a:lstStyle/>
          <a:p>
            <a:pPr lvl="0"/>
            <a:r>
              <a:rPr lang="tr-TR" sz="1100" b="1" dirty="0">
                <a:solidFill>
                  <a:schemeClr val="dk1"/>
                </a:solidFill>
                <a:latin typeface="Google Sans"/>
                <a:ea typeface="Google Sans"/>
                <a:cs typeface="Google Sans"/>
                <a:sym typeface="Google Sans"/>
              </a:rPr>
              <a:t>Çarpık veri </a:t>
            </a:r>
            <a:r>
              <a:rPr lang="tr-TR" sz="1100" b="1" dirty="0" smtClean="0">
                <a:solidFill>
                  <a:schemeClr val="dk1"/>
                </a:solidFill>
                <a:latin typeface="Google Sans"/>
                <a:ea typeface="Google Sans"/>
                <a:cs typeface="Google Sans"/>
                <a:sym typeface="Google Sans"/>
              </a:rPr>
              <a:t>dağılımı</a:t>
            </a:r>
          </a:p>
          <a:p>
            <a:pPr lvl="0"/>
            <a:r>
              <a:rPr lang="tr-TR" sz="1100" dirty="0">
                <a:solidFill>
                  <a:schemeClr val="dk1"/>
                </a:solidFill>
                <a:latin typeface="Google Sans"/>
                <a:ea typeface="Google Sans"/>
                <a:cs typeface="Google Sans"/>
                <a:sym typeface="Google Sans"/>
              </a:rPr>
              <a:t>Video görüntüleme ve beğeni sayıları, görüşler için 1.000'in alt ucunda yoğunlaşmıştır. Bu nedenle, veri dağılımı sağa çarpıktır ve bu, oluşturulacak modelleri ve model türlerini bilgilendirecektir.</a:t>
            </a:r>
            <a:endParaRPr sz="1100" dirty="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53885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TR" sz="1100" b="1" dirty="0" smtClean="0">
                <a:solidFill>
                  <a:schemeClr val="dk1"/>
                </a:solidFill>
                <a:latin typeface="Google Sans"/>
                <a:ea typeface="Google Sans"/>
                <a:cs typeface="Google Sans"/>
                <a:sym typeface="Google Sans"/>
              </a:rPr>
              <a:t>Boş değerler</a:t>
            </a:r>
            <a:endParaRPr sz="1100" b="1" dirty="0" smtClean="0">
              <a:solidFill>
                <a:schemeClr val="dk1"/>
              </a:solidFill>
              <a:latin typeface="Google Sans"/>
              <a:ea typeface="Google Sans"/>
              <a:cs typeface="Google Sans"/>
              <a:sym typeface="Google Sans"/>
            </a:endParaRPr>
          </a:p>
          <a:p>
            <a:pPr lvl="0"/>
            <a:r>
              <a:rPr lang="tr-TR" sz="1100" dirty="0">
                <a:solidFill>
                  <a:schemeClr val="dk1"/>
                </a:solidFill>
                <a:latin typeface="Google Sans"/>
                <a:ea typeface="Google Sans"/>
                <a:cs typeface="Google Sans"/>
                <a:sym typeface="Google Sans"/>
              </a:rPr>
              <a:t>7 farklı sütunda 200'den fazla boş değer bulundu. Sonuç olarak, gelecekteki modelleme, tam veri varsayacak </a:t>
            </a:r>
            <a:r>
              <a:rPr lang="tr-TR" sz="1100" dirty="0" err="1">
                <a:solidFill>
                  <a:schemeClr val="dk1"/>
                </a:solidFill>
                <a:latin typeface="Google Sans"/>
                <a:ea typeface="Google Sans"/>
                <a:cs typeface="Google Sans"/>
                <a:sym typeface="Google Sans"/>
              </a:rPr>
              <a:t>içgörüler</a:t>
            </a:r>
            <a:r>
              <a:rPr lang="tr-TR" sz="1100" dirty="0">
                <a:solidFill>
                  <a:schemeClr val="dk1"/>
                </a:solidFill>
                <a:latin typeface="Google Sans"/>
                <a:ea typeface="Google Sans"/>
                <a:cs typeface="Google Sans"/>
                <a:sym typeface="Google Sans"/>
              </a:rPr>
              <a:t> oluşturmaktan kaçınmak için boş değerleri dikkate almalıdır. Bu boş değerlerin nedenini ve gelecekteki istatistiksel analiz veya model oluşturma üzerindeki etkilerini araştırmak için daha fazla analiz gereklidir.</a:t>
            </a:r>
            <a:endParaRPr sz="11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370</Words>
  <Application>Microsoft Office PowerPoint</Application>
  <PresentationFormat>Özel</PresentationFormat>
  <Paragraphs>14</Paragraphs>
  <Slides>1</Slides>
  <Notes>1</Notes>
  <HiddenSlides>0</HiddenSlides>
  <MMClips>0</MMClips>
  <ScaleCrop>false</ScaleCrop>
  <HeadingPairs>
    <vt:vector size="6" baseType="variant">
      <vt:variant>
        <vt:lpstr>Kullanılan Yazı Tipleri</vt:lpstr>
      </vt:variant>
      <vt:variant>
        <vt:i4>8</vt:i4>
      </vt:variant>
      <vt:variant>
        <vt:lpstr>Tema</vt:lpstr>
      </vt:variant>
      <vt:variant>
        <vt:i4>2</vt:i4>
      </vt:variant>
      <vt:variant>
        <vt:lpstr>Slayt Başlıkları</vt:lpstr>
      </vt:variant>
      <vt:variant>
        <vt:i4>1</vt:i4>
      </vt:variant>
    </vt:vector>
  </HeadingPairs>
  <TitlesOfParts>
    <vt:vector size="11" baseType="lpstr">
      <vt:lpstr>Lato</vt:lpstr>
      <vt:lpstr>Calibri</vt:lpstr>
      <vt:lpstr>PT Sans Narrow</vt:lpstr>
      <vt:lpstr>Arial</vt:lpstr>
      <vt:lpstr>Google Sans SemiBold</vt:lpstr>
      <vt:lpstr>Google Sans</vt:lpstr>
      <vt:lpstr>Roboto</vt:lpstr>
      <vt:lpstr>Work Sans</vt:lpstr>
      <vt:lpstr>Simple Light</vt:lpstr>
      <vt:lpstr>Simple Light</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Sedat Magac</cp:lastModifiedBy>
  <cp:revision>1</cp:revision>
  <dcterms:modified xsi:type="dcterms:W3CDTF">2025-02-24T15:18:31Z</dcterms:modified>
</cp:coreProperties>
</file>